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8"/>
  </p:notesMasterIdLst>
  <p:handoutMasterIdLst>
    <p:handoutMasterId r:id="rId29"/>
  </p:handoutMasterIdLst>
  <p:sldIdLst>
    <p:sldId id="256" r:id="rId2"/>
    <p:sldId id="257" r:id="rId3"/>
    <p:sldId id="260" r:id="rId4"/>
    <p:sldId id="258" r:id="rId5"/>
    <p:sldId id="259" r:id="rId6"/>
    <p:sldId id="279" r:id="rId7"/>
    <p:sldId id="276" r:id="rId8"/>
    <p:sldId id="261" r:id="rId9"/>
    <p:sldId id="273" r:id="rId10"/>
    <p:sldId id="280" r:id="rId11"/>
    <p:sldId id="274" r:id="rId12"/>
    <p:sldId id="275" r:id="rId13"/>
    <p:sldId id="277" r:id="rId14"/>
    <p:sldId id="278" r:id="rId15"/>
    <p:sldId id="262" r:id="rId16"/>
    <p:sldId id="264" r:id="rId17"/>
    <p:sldId id="265" r:id="rId18"/>
    <p:sldId id="266" r:id="rId19"/>
    <p:sldId id="281" r:id="rId20"/>
    <p:sldId id="282" r:id="rId21"/>
    <p:sldId id="283" r:id="rId22"/>
    <p:sldId id="268" r:id="rId23"/>
    <p:sldId id="269" r:id="rId24"/>
    <p:sldId id="270" r:id="rId25"/>
    <p:sldId id="271" r:id="rId26"/>
    <p:sldId id="272" r:id="rId27"/>
  </p:sldIdLst>
  <p:sldSz cx="9144000" cy="5143500" type="screen16x9"/>
  <p:notesSz cx="6858000" cy="9144000"/>
  <p:embeddedFontLst>
    <p:embeddedFont>
      <p:font typeface="Google Sans" panose="020B0604020202020204" charset="0"/>
      <p:regular r:id="rId30"/>
      <p:bold r:id="rId31"/>
      <p:italic r:id="rId32"/>
      <p:boldItalic r:id="rId33"/>
    </p:embeddedFont>
    <p:embeddedFont>
      <p:font typeface="Merriweather Light" panose="020B0604020202020204" charset="0"/>
      <p:regular r:id="rId34"/>
      <p:bold r:id="rId35"/>
      <p:italic r:id="rId36"/>
      <p:boldItalic r:id="rId37"/>
    </p:embeddedFont>
    <p:embeddedFont>
      <p:font typeface="Questrial" panose="020B0604020202020204" charset="0"/>
      <p:regular r:id="rId38"/>
    </p:embeddedFont>
    <p:embeddedFont>
      <p:font typeface="Roboto" panose="020B0604020202020204" charset="0"/>
      <p:regular r:id="rId39"/>
      <p:bold r:id="rId40"/>
      <p:italic r:id="rId41"/>
      <p:boldItalic r:id="rId42"/>
    </p:embeddedFont>
    <p:embeddedFont>
      <p:font typeface="Roboto Black" panose="020B0604020202020204" charset="0"/>
      <p:bold r:id="rId43"/>
      <p:italic r:id="rId44"/>
      <p:boldItalic r:id="rId45"/>
    </p:embeddedFont>
    <p:embeddedFont>
      <p:font typeface="Roboto Light" panose="020B0604020202020204" charset="0"/>
      <p:regular r:id="rId46"/>
      <p:bold r:id="rId47"/>
      <p:italic r:id="rId48"/>
      <p:boldItalic r:id="rId49"/>
    </p:embeddedFont>
    <p:embeddedFont>
      <p:font typeface="Roboto Medium" panose="020B0604020202020204" charset="0"/>
      <p:regular r:id="rId50"/>
      <p:bold r:id="rId51"/>
      <p:italic r:id="rId52"/>
      <p:boldItalic r:id="rId53"/>
    </p:embeddedFont>
    <p:embeddedFont>
      <p:font typeface="Source Serif Pro"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78" y="408"/>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6/28/2020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1250406" y="1487715"/>
            <a:ext cx="6873900" cy="1555489"/>
          </a:xfrm>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354646" y="3406060"/>
            <a:ext cx="4665420" cy="489365"/>
          </a:xfrm>
        </p:spPr>
        <p:txBody>
          <a:bodyPr wrap="square" lIns="0" tIns="91440" rIns="0" bIns="91440">
            <a:spAutoFit/>
          </a:bodyPr>
          <a:lstStyle/>
          <a:p>
            <a:r>
              <a:rPr lang="en-US"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solidFill>
                  <a:schemeClr val="tx1"/>
                </a:solidFill>
              </a:rPr>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solidFill>
            <a:schemeClr val="accent2"/>
          </a:solidFill>
        </p:spPr>
        <p:txBody>
          <a:bodyPr/>
          <a:lstStyle/>
          <a:p>
            <a:r>
              <a:rPr lang="en-US" sz="1050" dirty="0">
                <a:solidFill>
                  <a:schemeClr val="bg1"/>
                </a:solidFill>
              </a:rPr>
              <a:t>Agenda.</a:t>
            </a:r>
            <a:endParaRPr lang="en-US" dirty="0">
              <a:solidFill>
                <a:schemeClr val="bg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171915" y="964766"/>
            <a:ext cx="3651060" cy="3213968"/>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658376"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B0C-E537-4BE4-986B-D7BCB0ACCE99}"/>
              </a:ext>
            </a:extLst>
          </p:cNvPr>
          <p:cNvSpPr>
            <a:spLocks noGrp="1"/>
          </p:cNvSpPr>
          <p:nvPr>
            <p:ph type="title"/>
          </p:nvPr>
        </p:nvSpPr>
        <p:spPr/>
        <p:txBody>
          <a:bodyPr/>
          <a:lstStyle/>
          <a:p>
            <a:r>
              <a:rPr lang="en-US" dirty="0"/>
              <a:t>Summary.</a:t>
            </a:r>
          </a:p>
        </p:txBody>
      </p:sp>
      <p:sp>
        <p:nvSpPr>
          <p:cNvPr id="3" name="Subtitle 2">
            <a:extLst>
              <a:ext uri="{FF2B5EF4-FFF2-40B4-BE49-F238E27FC236}">
                <a16:creationId xmlns:a16="http://schemas.microsoft.com/office/drawing/2014/main" id="{201C59CD-D229-4A4E-812C-50330566049A}"/>
              </a:ext>
            </a:extLst>
          </p:cNvPr>
          <p:cNvSpPr>
            <a:spLocks noGrp="1"/>
          </p:cNvSpPr>
          <p:nvPr>
            <p:ph type="subTitle" idx="1"/>
          </p:nvPr>
        </p:nvSpPr>
        <p:spPr/>
        <p:txBody>
          <a:bodyPr/>
          <a:lstStyle/>
          <a:p>
            <a:r>
              <a:rPr lang="en-US" dirty="0"/>
              <a:t>From the 5 factors we looked at, we determined # of them have a relationship with the stock price.</a:t>
            </a:r>
          </a:p>
        </p:txBody>
      </p:sp>
    </p:spTree>
    <p:extLst>
      <p:ext uri="{BB962C8B-B14F-4D97-AF65-F5344CB8AC3E}">
        <p14:creationId xmlns:p14="http://schemas.microsoft.com/office/powerpoint/2010/main" val="1047426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a:t>
            </a:r>
          </a:p>
          <a:p>
            <a:pPr marL="742950" indent="-742950">
              <a:buAutoNum type="arabicPeriod"/>
            </a:pPr>
            <a:r>
              <a:rPr lang="en-US" sz="2800" dirty="0"/>
              <a:t>Send to Walt Disney Company.</a:t>
            </a:r>
          </a:p>
          <a:p>
            <a:pPr marL="742950" indent="-742950">
              <a:buAutoNum type="arabicPeriod"/>
            </a:pPr>
            <a:r>
              <a:rPr lang="en-US" sz="2800"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Analyses.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 </a:t>
            </a:r>
          </a:p>
        </p:txBody>
      </p:sp>
    </p:spTree>
    <p:extLst>
      <p:ext uri="{BB962C8B-B14F-4D97-AF65-F5344CB8AC3E}">
        <p14:creationId xmlns:p14="http://schemas.microsoft.com/office/powerpoint/2010/main" val="160305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TotalTime>
  <Words>728</Words>
  <Application>Microsoft Office PowerPoint</Application>
  <PresentationFormat>On-screen Show (16:9)</PresentationFormat>
  <Paragraphs>66</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Roboto Light</vt:lpstr>
      <vt:lpstr>Source Serif Pro</vt:lpstr>
      <vt:lpstr>Questrial</vt:lpstr>
      <vt:lpstr>Roboto Black</vt:lpstr>
      <vt:lpstr>Roboto</vt:lpstr>
      <vt:lpstr>Roboto Medium</vt:lpstr>
      <vt:lpstr>Google Sans</vt:lpstr>
      <vt:lpstr>Merriweather Light</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Analyses.</vt:lpstr>
      <vt:lpstr>Data.</vt:lpstr>
      <vt:lpstr>We wanted to have a baseline for further analysis, so first we examined the most logical elements to impact the Walt Disney price. To do so we analyzed the Disney’s quarterly reports. </vt:lpstr>
      <vt:lpstr>Gross Profits vs. Stock Price</vt:lpstr>
      <vt:lpstr>Analyses.</vt:lpstr>
      <vt:lpstr>Revenue vs Stock Price</vt:lpstr>
      <vt:lpstr>Analyses.</vt:lpstr>
      <vt:lpstr>Data.</vt:lpstr>
      <vt:lpstr>Data.</vt:lpstr>
      <vt:lpstr>Analyses.</vt:lpstr>
      <vt:lpstr>Data.</vt:lpstr>
      <vt:lpstr>Data.</vt:lpstr>
      <vt:lpstr>Data.</vt:lpstr>
      <vt:lpstr>Analyses.</vt:lpstr>
      <vt:lpstr>Robinhood Users vs. Disney</vt:lpstr>
      <vt:lpstr>Robinhood Users vs. Disney</vt:lpstr>
      <vt:lpstr>Summary.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Akibo Watson</cp:lastModifiedBy>
  <cp:revision>18</cp:revision>
  <dcterms:modified xsi:type="dcterms:W3CDTF">2020-06-29T02:30:47Z</dcterms:modified>
</cp:coreProperties>
</file>